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9" r:id="rId1"/>
  </p:sldMasterIdLst>
  <p:sldIdLst>
    <p:sldId id="256" r:id="rId2"/>
    <p:sldId id="269" r:id="rId3"/>
    <p:sldId id="294" r:id="rId4"/>
    <p:sldId id="289" r:id="rId5"/>
    <p:sldId id="288" r:id="rId6"/>
    <p:sldId id="268" r:id="rId7"/>
    <p:sldId id="267" r:id="rId8"/>
    <p:sldId id="280" r:id="rId9"/>
    <p:sldId id="271" r:id="rId10"/>
    <p:sldId id="272" r:id="rId11"/>
    <p:sldId id="283" r:id="rId12"/>
    <p:sldId id="28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ГДЕ</a:t>
            </a:r>
            <a:r>
              <a:rPr lang="ru-RU" baseline="0" dirty="0"/>
              <a:t> ВЫ ПОЛУЧАЕТЕ УСЛУГИ ГИНЕКОЛОГА?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поликлинике/медицинском центре/женской консультации по месту жительства</c:v>
                </c:pt>
                <c:pt idx="1">
                  <c:v>В поликлинике/ медицинском центре /женской консультации вне места своего проживания</c:v>
                </c:pt>
                <c:pt idx="2">
                  <c:v>В СПИД центре</c:v>
                </c:pt>
                <c:pt idx="3">
                  <c:v>Не хочу отвечать</c:v>
                </c:pt>
                <c:pt idx="4">
                  <c:v>Еще не получала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0.46600000000000003</c:v>
                </c:pt>
                <c:pt idx="1">
                  <c:v>0.108</c:v>
                </c:pt>
                <c:pt idx="2">
                  <c:v>0.58799999999999997</c:v>
                </c:pt>
                <c:pt idx="3">
                  <c:v>9.5000000000000001E-2</c:v>
                </c:pt>
                <c:pt idx="4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6-4E7B-8C0C-6A53D4BF8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090880"/>
        <c:axId val="129630208"/>
      </c:barChart>
      <c:catAx>
        <c:axId val="520908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630208"/>
        <c:crosses val="autoZero"/>
        <c:auto val="1"/>
        <c:lblAlgn val="ctr"/>
        <c:lblOffset val="100"/>
        <c:noMultiLvlLbl val="0"/>
      </c:catAx>
      <c:valAx>
        <c:axId val="1296302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090880"/>
        <c:crosses val="autoZero"/>
        <c:crossBetween val="between"/>
        <c:minorUnit val="0.2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3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76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25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8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1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5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2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4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96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1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4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14C0010013#z28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58725-6C69-4599-BC6C-F74760A72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3131508"/>
            <a:ext cx="9282359" cy="2116897"/>
          </a:xfrm>
        </p:spPr>
        <p:txBody>
          <a:bodyPr anchor="ctr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2F549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sz="2400" b="1" dirty="0" smtClean="0">
                <a:solidFill>
                  <a:srgbClr val="2F549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арьеры в доступе к кризисным центрам, в случае насилия</a:t>
            </a:r>
            <a:r>
              <a:rPr lang="ru-RU" sz="2400" b="1" dirty="0" smtClean="0">
                <a:solidFill>
                  <a:srgbClr val="2F549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среди женщин,потребительниц ПАВ, выявленные  </a:t>
            </a:r>
            <a:r>
              <a:rPr lang="ru-RU" sz="2400" b="1" dirty="0">
                <a:solidFill>
                  <a:srgbClr val="2F549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ПЕРИОД ПАНДЕМИИ 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2F5496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COVID</a:t>
            </a:r>
            <a:r>
              <a:rPr lang="ru-RU" sz="2400" b="1" dirty="0">
                <a:solidFill>
                  <a:srgbClr val="2F5496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-19 </a:t>
            </a:r>
            <a:r>
              <a:rPr lang="ru-RU" sz="2400" b="1" dirty="0">
                <a:solidFill>
                  <a:srgbClr val="2F549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КАЗАХСТАНЕ</a:t>
            </a:r>
            <a:endParaRPr lang="ru-RU" sz="2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0DA546-09BC-4546-881F-7C0665147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5062194"/>
            <a:ext cx="9675551" cy="1425031"/>
          </a:xfrm>
        </p:spPr>
        <p:txBody>
          <a:bodyPr anchor="ctr">
            <a:noAutofit/>
          </a:bodyPr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</a:rPr>
              <a:t>Билоконь Елена</a:t>
            </a:r>
            <a:endParaRPr lang="ru-RU" sz="1800" b="1" dirty="0">
              <a:solidFill>
                <a:srgbClr val="002060"/>
              </a:solidFill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</a:rPr>
              <a:t>ОФ «Реванш»</a:t>
            </a:r>
            <a:endParaRPr lang="ru-RU" sz="1800" b="1" dirty="0">
              <a:solidFill>
                <a:srgbClr val="002060"/>
              </a:solidFill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</a:rPr>
              <a:t>Фонд </a:t>
            </a:r>
            <a:r>
              <a:rPr lang="ru-RU" sz="1800" b="1" dirty="0" err="1" smtClean="0">
                <a:solidFill>
                  <a:srgbClr val="002060"/>
                </a:solidFill>
              </a:rPr>
              <a:t>женщин,живущих</a:t>
            </a:r>
            <a:r>
              <a:rPr lang="ru-RU" sz="1800" b="1" dirty="0" smtClean="0">
                <a:solidFill>
                  <a:srgbClr val="002060"/>
                </a:solidFill>
              </a:rPr>
              <a:t> с ВИЧ</a:t>
            </a:r>
            <a:endParaRPr lang="en-US" sz="1800" b="1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F62171-C3CA-4020-A325-C6564B7E32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952" b="21715"/>
          <a:stretch/>
        </p:blipFill>
        <p:spPr>
          <a:xfrm>
            <a:off x="320040" y="370775"/>
            <a:ext cx="11548872" cy="21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052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D08D8-C2D6-4CDC-AA6E-940D9E20A8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Насилие в отношении женщин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BA0F-A1A1-4A19-A1CB-86570550F56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сихологическое насилие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(контролирующее поведение) со стороны мужа/партнера/партнерки: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Каждая вторая женщина (54,8%) подвергалась оскорблениям, 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40,3% - запугиванию и угрозам, 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41,9% женщин выгоняли из дома, 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38,7% - слышат угрозы физической расправы.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Сексуальное насилие:</a:t>
            </a:r>
            <a:endParaRPr lang="ru-RU" sz="18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37,1% опрошенных женщин принуждали к сексу против их желания.</a:t>
            </a: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754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D08D8-C2D6-4CDC-AA6E-940D9E20A8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800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BA0F-A1A1-4A19-A1CB-86570550F56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sz="1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Ж</a:t>
            </a:r>
            <a:r>
              <a:rPr lang="ru-RU" sz="1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енщины,потребительницы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наркотиков,во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время пандемии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COVID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-19 столкнулись с еще большими проблемами, в том числе с ростом </a:t>
            </a:r>
            <a:r>
              <a:rPr lang="ru-RU" sz="1800" dirty="0" smtClean="0">
                <a:latin typeface="Calibri" panose="020F0502020204030204" pitchFamily="34" charset="0"/>
                <a:ea typeface="Calibri" panose="020F0502020204030204" pitchFamily="34" charset="0"/>
              </a:rPr>
              <a:t>и случаев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насилия, безработицей, нехваткой средств на жизнь, критическими проблемами с жильем. Имеющиеся факты дискриминации и стигматизации отягощаются проблемами с сокращением доступа к медицинским услугам во время карантина.</a:t>
            </a:r>
          </a:p>
          <a:p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анная категория женщин остро нуждается в различных видах помощи. С учетом высокого уровня социальной уязвимости этой группы женщин, их защита и поддержка должна найти системное решение на государственном уровне, иметь комплексный характер, учитывать острые запросы и трудности. Необходимо отметить высокий уровень ожиданий и запросов в помощи с трудоустройством, жилищными проблемами, психологической поддержки. 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показывают неэффективность существующих в Казахстане механизмов защиты женщин от бытового насилия, особенно это справедливо в отношении государственных органов, в частности правоохранительной системы. Это приводит к неверию в действенность государственной защиты, к продолжению «пандемии насилия» против женщин.</a:t>
            </a:r>
          </a:p>
          <a:p>
            <a:r>
              <a:rPr lang="ru-RU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в период ЧС и сегодня 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общественные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 и кризисные центры </a:t>
            </a:r>
            <a:r>
              <a:rPr lang="ru-RU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являются 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активными субъектами оказания правозащитной и иной помощи лицам из уязвимых категорий, в том числе женщинам, живущим с ВИЧ, но проблема заключается в недостатке ресурсов и возможностей оказать весь спектр необходимой 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помощи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ЖУН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64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D08D8-C2D6-4CDC-AA6E-940D9E20A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885" y="87683"/>
            <a:ext cx="11123112" cy="61377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                                               Рекомендации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BA0F-A1A1-4A19-A1CB-86570550F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256" y="776615"/>
            <a:ext cx="11185742" cy="58872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600" dirty="0"/>
              <a:t>внести изменения в Закон «Об утверждении стандарта оказания специальных социальных услуг жертвам бытового насилия» (изменения на 21 декабря 2016) Приказа Министра здравоохранения и социального развития Республики Казахстан от 21 декабря 2016 года № 1079: п.п.2, пункта 13, главы 1 изложить в следующей редакции: «Отказ в оказании услуг осуществляется при наличии у лиц туберкулеза в активной стадии процесса, инфекционных заболеваний (за исключением заболеваний ВИЧ-инфекции и вирусного гепатита В, С), карантинных инфекций, заразных заболеваний кожи и волос.</a:t>
            </a:r>
          </a:p>
          <a:p>
            <a:r>
              <a:rPr lang="ru-RU" sz="1600" dirty="0" smtClean="0"/>
              <a:t>открытие </a:t>
            </a:r>
            <a:r>
              <a:rPr lang="ru-RU" sz="1600" dirty="0"/>
              <a:t>сети Центров комплексных услуг (медико-социальных, психологических, юридических и т.д.) для женщин, живущих с ВИЧ и других ключевых групп населения, наиболее пострадавших в период ЧС. (Бюджет МИО - государственный социальный заказ)</a:t>
            </a:r>
          </a:p>
          <a:p>
            <a:r>
              <a:rPr lang="ru-RU" sz="1600" dirty="0"/>
              <a:t>мобилизовать усилия государства по расширению сети кризисных центров и других служб экстренной помощи женщинам, пережившим бытовое насилие, гарантировать адекватное государственное финансирование для этих учреждений.</a:t>
            </a:r>
          </a:p>
          <a:p>
            <a:r>
              <a:rPr lang="ru-RU" sz="1600" dirty="0"/>
              <a:t>обеспечить систематическое обучение с привлечением ресурсов НПО для специалистов кризисных центров по особенностям работы и консультирования женщин их </a:t>
            </a:r>
            <a:r>
              <a:rPr lang="ru-RU" sz="1600" dirty="0" err="1"/>
              <a:t>маргинализированных</a:t>
            </a:r>
            <a:r>
              <a:rPr lang="ru-RU" sz="1600" dirty="0"/>
              <a:t> групп, подвергшихся множественной дискриминации и насилию.</a:t>
            </a:r>
          </a:p>
          <a:p>
            <a:r>
              <a:rPr lang="ru-RU" sz="1600" dirty="0"/>
              <a:t>Разработать и принять политику </a:t>
            </a:r>
            <a:r>
              <a:rPr lang="ru-RU" sz="1600" dirty="0" err="1"/>
              <a:t>гуманизации</a:t>
            </a:r>
            <a:r>
              <a:rPr lang="ru-RU" sz="1600" dirty="0"/>
              <a:t> в отношении потребителей наркотиков, законов и практик, основанных на уважении прав человека, которые обеспечат защиту и исключат любую дискриминацию и насилие в отношении женщин.</a:t>
            </a:r>
          </a:p>
          <a:p>
            <a:r>
              <a:rPr lang="ru-RU" sz="1600" dirty="0"/>
              <a:t>Сбор </a:t>
            </a:r>
            <a:r>
              <a:rPr lang="ru-RU" sz="1600" dirty="0" err="1" smtClean="0"/>
              <a:t>кейов,расследование</a:t>
            </a:r>
            <a:r>
              <a:rPr lang="ru-RU" sz="1600" dirty="0" smtClean="0"/>
              <a:t> случаев </a:t>
            </a:r>
            <a:r>
              <a:rPr lang="ru-RU" sz="1600" dirty="0"/>
              <a:t>насилия и любых незаконных действий, совершенных сотрудниками правоохранительных органов против женщин, употребляющих наркотики,.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35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A302C4-8D34-46A8-90C1-DE8EA2CA6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69012"/>
          </a:xfr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000" dirty="0" smtClean="0"/>
              <a:t>Места убежища по </a:t>
            </a:r>
            <a:r>
              <a:rPr lang="ru-RU" sz="2000" dirty="0" err="1" smtClean="0"/>
              <a:t>г.Алматы,для</a:t>
            </a:r>
            <a:r>
              <a:rPr lang="ru-RU" sz="2000" dirty="0" smtClean="0"/>
              <a:t> </a:t>
            </a:r>
            <a:r>
              <a:rPr lang="ru-RU" sz="2000" dirty="0" err="1" smtClean="0"/>
              <a:t>женщин,пострадавших</a:t>
            </a:r>
            <a:r>
              <a:rPr lang="ru-RU" sz="2000" dirty="0" smtClean="0"/>
              <a:t> от насилия и службы по защите </a:t>
            </a:r>
            <a:r>
              <a:rPr lang="ru-RU" sz="2000" dirty="0" err="1" smtClean="0"/>
              <a:t>женщин,пострадавших</a:t>
            </a:r>
            <a:r>
              <a:rPr lang="ru-RU" sz="2000" dirty="0" smtClean="0"/>
              <a:t> от насилия.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066800" y="1728592"/>
            <a:ext cx="4754880" cy="801666"/>
          </a:xfrm>
        </p:spPr>
        <p:txBody>
          <a:bodyPr/>
          <a:lstStyle/>
          <a:p>
            <a:r>
              <a:rPr lang="ru-RU" dirty="0" smtClean="0"/>
              <a:t>Действующие центры: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741C44-3B39-4579-B566-467849130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367419"/>
            <a:ext cx="4754880" cy="424632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fontAlgn="base"/>
            <a:r>
              <a:rPr lang="ru-RU" sz="1400" dirty="0" smtClean="0"/>
              <a:t>2 кризисных центра, для женщин пострадавших от насилия. (ГСЗ) </a:t>
            </a:r>
          </a:p>
          <a:p>
            <a:pPr fontAlgn="base"/>
            <a:r>
              <a:rPr lang="ru-RU" sz="1400" dirty="0" smtClean="0"/>
              <a:t>1 центр для женщин ТЖС (6 койко мест) (</a:t>
            </a:r>
            <a:r>
              <a:rPr lang="ru-RU" sz="1400" b="1" dirty="0" smtClean="0"/>
              <a:t>отказ при наличии опыта потребления </a:t>
            </a:r>
            <a:r>
              <a:rPr lang="ru-RU" sz="1400" b="1" dirty="0" err="1" smtClean="0"/>
              <a:t>наркотиков,даже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прошлом,ВИЧ</a:t>
            </a:r>
            <a:r>
              <a:rPr lang="ru-RU" sz="1400" b="1" dirty="0" smtClean="0"/>
              <a:t>)</a:t>
            </a:r>
          </a:p>
          <a:p>
            <a:r>
              <a:rPr lang="ru-RU" sz="1400" dirty="0"/>
              <a:t>и</a:t>
            </a:r>
            <a:r>
              <a:rPr lang="ru-RU" sz="1400" dirty="0" smtClean="0"/>
              <a:t>нспекция по защите женщин от насилия?</a:t>
            </a:r>
          </a:p>
          <a:p>
            <a:r>
              <a:rPr lang="ru-RU" sz="1400" dirty="0" smtClean="0"/>
              <a:t>Полиция</a:t>
            </a:r>
            <a:r>
              <a:rPr lang="ru-RU" sz="1400" dirty="0"/>
              <a:t>?</a:t>
            </a:r>
            <a:r>
              <a:rPr lang="ru-RU" sz="1400" dirty="0" smtClean="0"/>
              <a:t> </a:t>
            </a:r>
          </a:p>
          <a:p>
            <a:endParaRPr lang="ru-RU" sz="1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64224" y="1791222"/>
            <a:ext cx="4754880" cy="613775"/>
          </a:xfrm>
        </p:spPr>
        <p:txBody>
          <a:bodyPr/>
          <a:lstStyle/>
          <a:p>
            <a:r>
              <a:rPr lang="ru-RU" dirty="0" smtClean="0"/>
              <a:t>Барьеры: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64224" y="2354894"/>
            <a:ext cx="4754880" cy="4384110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fontAlgn="base"/>
            <a:r>
              <a:rPr lang="ru-RU" sz="1600" b="1" dirty="0" smtClean="0"/>
              <a:t>кризисные </a:t>
            </a:r>
            <a:r>
              <a:rPr lang="ru-RU" sz="1600" b="1" dirty="0"/>
              <a:t>центры не предусматривают услуги и лечение для женщин, потребляющих </a:t>
            </a:r>
            <a:r>
              <a:rPr lang="ru-RU" sz="1600" b="1" dirty="0" smtClean="0"/>
              <a:t>наркотики, </a:t>
            </a:r>
            <a:r>
              <a:rPr lang="ru-RU" sz="1600" b="1" dirty="0" err="1" smtClean="0"/>
              <a:t>критерии,прописанные</a:t>
            </a:r>
            <a:r>
              <a:rPr lang="ru-RU" sz="1600" b="1" dirty="0" smtClean="0"/>
              <a:t> в </a:t>
            </a:r>
            <a:r>
              <a:rPr lang="ru-RU" sz="1600" b="1" dirty="0"/>
              <a:t>стандартах оказания </a:t>
            </a:r>
            <a:r>
              <a:rPr lang="ru-RU" sz="1600" b="1" dirty="0" err="1"/>
              <a:t>спец.соц.услуг</a:t>
            </a:r>
            <a:r>
              <a:rPr lang="ru-RU" sz="1600" b="1" dirty="0"/>
              <a:t> потребление </a:t>
            </a:r>
            <a:r>
              <a:rPr lang="ru-RU" sz="1600" b="1" dirty="0" err="1"/>
              <a:t>наркотиков,наличие</a:t>
            </a:r>
            <a:r>
              <a:rPr lang="ru-RU" sz="1600" b="1" dirty="0"/>
              <a:t> ВИЧ инфекции является основанием для отказа. Полицейское освидетельствование на факт насилия. </a:t>
            </a:r>
            <a:endParaRPr lang="ru-RU" sz="1600" b="1" dirty="0" smtClean="0"/>
          </a:p>
          <a:p>
            <a:pPr fontAlgn="base"/>
            <a:r>
              <a:rPr lang="ru-RU" sz="1600" b="1" dirty="0" smtClean="0"/>
              <a:t>Критерии </a:t>
            </a:r>
            <a:r>
              <a:rPr lang="ru-RU" sz="1600" b="1" dirty="0"/>
              <a:t>оценки: </a:t>
            </a:r>
            <a:r>
              <a:rPr lang="ru-RU" sz="1400" dirty="0"/>
              <a:t>Об утверждении Критериев оценки наличия жестокого обращения, приведшего к социальной </a:t>
            </a:r>
            <a:r>
              <a:rPr lang="ru-RU" sz="1400" dirty="0" err="1"/>
              <a:t>дезадаптации</a:t>
            </a:r>
            <a:r>
              <a:rPr lang="ru-RU" sz="1400" dirty="0"/>
              <a:t> и социальной </a:t>
            </a:r>
            <a:r>
              <a:rPr lang="ru-RU" sz="1400" dirty="0" err="1"/>
              <a:t>депривации.Совместный</a:t>
            </a:r>
            <a:r>
              <a:rPr lang="ru-RU" sz="1400" dirty="0"/>
              <a:t> приказ Министра внутренних дел Республики Казахстан от 22 сентября 2014 года № 630, Министра образования и науки Республики Казахстан от 26 сентября 2014 года № 399 и Министра здравоохранения и социального развития Республики Казахстан от 19 ноября 2014 года № 240. </a:t>
            </a:r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://adilet.zan.kz/rus/docs/V14C0010013#z28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99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9515" y="184555"/>
            <a:ext cx="10590967" cy="1404273"/>
          </a:xfrm>
          <a:prstGeom prst="rect">
            <a:avLst/>
          </a:prstGeom>
        </p:spPr>
        <p:txBody>
          <a:bodyPr vert="horz" wrap="square" lIns="0" tIns="8043" rIns="0" bIns="0" rtlCol="0">
            <a:spAutoFit/>
          </a:bodyPr>
          <a:lstStyle/>
          <a:p>
            <a:pPr marL="8466" marR="3386">
              <a:lnSpc>
                <a:spcPct val="108100"/>
              </a:lnSpc>
              <a:spcBef>
                <a:spcPts val="63"/>
              </a:spcBef>
            </a:pPr>
            <a:r>
              <a:rPr sz="2800" spc="207" dirty="0">
                <a:solidFill>
                  <a:srgbClr val="CB5629"/>
                </a:solidFill>
              </a:rPr>
              <a:t>Почему </a:t>
            </a:r>
            <a:r>
              <a:rPr sz="2800" spc="90" dirty="0" err="1">
                <a:solidFill>
                  <a:srgbClr val="CB5629"/>
                </a:solidFill>
              </a:rPr>
              <a:t>доступ</a:t>
            </a:r>
            <a:r>
              <a:rPr sz="2800" spc="90" dirty="0">
                <a:solidFill>
                  <a:srgbClr val="CB5629"/>
                </a:solidFill>
              </a:rPr>
              <a:t> </a:t>
            </a:r>
            <a:r>
              <a:rPr lang="ru-RU" sz="2800" spc="90" dirty="0" smtClean="0">
                <a:solidFill>
                  <a:srgbClr val="CB5629"/>
                </a:solidFill>
              </a:rPr>
              <a:t>в кризисные центры </a:t>
            </a:r>
            <a:r>
              <a:rPr sz="2800" spc="73" dirty="0" err="1" smtClean="0">
                <a:solidFill>
                  <a:srgbClr val="CB5629"/>
                </a:solidFill>
              </a:rPr>
              <a:t>для</a:t>
            </a:r>
            <a:r>
              <a:rPr sz="2800" spc="73" dirty="0" smtClean="0">
                <a:solidFill>
                  <a:srgbClr val="CB5629"/>
                </a:solidFill>
              </a:rPr>
              <a:t>  </a:t>
            </a:r>
            <a:r>
              <a:rPr sz="2800" spc="443" dirty="0" err="1" smtClean="0">
                <a:solidFill>
                  <a:srgbClr val="CB5629"/>
                </a:solidFill>
              </a:rPr>
              <a:t>женщи</a:t>
            </a:r>
            <a:r>
              <a:rPr lang="ru-RU" sz="2800" spc="443" dirty="0" err="1" smtClean="0">
                <a:solidFill>
                  <a:srgbClr val="CB5629"/>
                </a:solidFill>
              </a:rPr>
              <a:t>н,потребляющих</a:t>
            </a:r>
            <a:r>
              <a:rPr lang="ru-RU" sz="2800" spc="443" dirty="0" smtClean="0">
                <a:solidFill>
                  <a:srgbClr val="CB5629"/>
                </a:solidFill>
              </a:rPr>
              <a:t> наркотики </a:t>
            </a:r>
            <a:r>
              <a:rPr sz="2800" spc="217" dirty="0" err="1" smtClean="0">
                <a:solidFill>
                  <a:srgbClr val="CB5629"/>
                </a:solidFill>
              </a:rPr>
              <a:t>ограничен</a:t>
            </a:r>
            <a:r>
              <a:rPr sz="2800" spc="217" dirty="0">
                <a:solidFill>
                  <a:srgbClr val="CB5629"/>
                </a:solidFill>
                <a:latin typeface="Arial Narrow"/>
                <a:cs typeface="Arial Narrow"/>
              </a:rPr>
              <a:t>?</a:t>
            </a:r>
            <a:endParaRPr sz="2800" dirty="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526092" y="1809271"/>
            <a:ext cx="7265096" cy="5483574"/>
          </a:xfrm>
          <a:prstGeom prst="rect">
            <a:avLst/>
          </a:prstGeom>
        </p:spPr>
        <p:txBody>
          <a:bodyPr vert="horz" wrap="square" lIns="0" tIns="8466" rIns="0" bIns="0" rtlCol="0">
            <a:spAutoFit/>
          </a:bodyPr>
          <a:lstStyle/>
          <a:p>
            <a:pPr marL="1255395" marR="1369060" indent="0">
              <a:lnSpc>
                <a:spcPct val="116300"/>
              </a:lnSpc>
              <a:spcBef>
                <a:spcPts val="100"/>
              </a:spcBef>
              <a:buNone/>
            </a:pPr>
            <a:r>
              <a:rPr lang="ru-RU" spc="-10" dirty="0" smtClean="0">
                <a:cs typeface="Arial"/>
              </a:rPr>
              <a:t>Приказ  </a:t>
            </a:r>
            <a:r>
              <a:rPr lang="ru-RU" spc="-10" dirty="0">
                <a:cs typeface="Arial"/>
              </a:rPr>
              <a:t>Министра</a:t>
            </a:r>
            <a:r>
              <a:rPr lang="ru-RU" spc="-55" dirty="0">
                <a:cs typeface="Arial"/>
              </a:rPr>
              <a:t> </a:t>
            </a:r>
            <a:r>
              <a:rPr lang="ru-RU" spc="-10" dirty="0">
                <a:cs typeface="Arial"/>
              </a:rPr>
              <a:t>здравоохранения</a:t>
            </a:r>
            <a:r>
              <a:rPr lang="ru-RU" dirty="0">
                <a:cs typeface="Arial"/>
              </a:rPr>
              <a:t> </a:t>
            </a:r>
            <a:r>
              <a:rPr lang="ru-RU" spc="-5" dirty="0">
                <a:cs typeface="Arial"/>
              </a:rPr>
              <a:t>и </a:t>
            </a:r>
            <a:r>
              <a:rPr lang="ru-RU" spc="-10" dirty="0">
                <a:cs typeface="Arial"/>
              </a:rPr>
              <a:t>социального развития Республики  Казахстан от 21</a:t>
            </a:r>
            <a:r>
              <a:rPr lang="ru-RU" dirty="0">
                <a:cs typeface="Arial"/>
              </a:rPr>
              <a:t> </a:t>
            </a:r>
            <a:r>
              <a:rPr lang="ru-RU" spc="-10" dirty="0">
                <a:cs typeface="Arial"/>
              </a:rPr>
              <a:t>декабря 2016 года № 1079 «Об  утверждении стандарта оказания  </a:t>
            </a:r>
            <a:r>
              <a:rPr lang="ru-RU" spc="-10" dirty="0" smtClean="0">
                <a:cs typeface="Arial"/>
              </a:rPr>
              <a:t>специальных</a:t>
            </a:r>
            <a:r>
              <a:rPr lang="ru-RU" dirty="0" smtClean="0">
                <a:cs typeface="Arial"/>
              </a:rPr>
              <a:t> </a:t>
            </a:r>
            <a:r>
              <a:rPr lang="ru-RU" spc="-10" dirty="0" smtClean="0">
                <a:cs typeface="Arial"/>
              </a:rPr>
              <a:t>социальных </a:t>
            </a:r>
            <a:r>
              <a:rPr lang="ru-RU" spc="-5" dirty="0">
                <a:cs typeface="Arial"/>
              </a:rPr>
              <a:t>услуг </a:t>
            </a:r>
            <a:r>
              <a:rPr lang="ru-RU" spc="-10" dirty="0">
                <a:cs typeface="Arial"/>
              </a:rPr>
              <a:t>жертвам бытового  насилия» </a:t>
            </a:r>
            <a:r>
              <a:rPr lang="ru-RU" b="1" spc="-10" dirty="0">
                <a:cs typeface="Arial"/>
              </a:rPr>
              <a:t>используется руководством  государственных кризисных центров  </a:t>
            </a:r>
            <a:r>
              <a:rPr lang="ru-RU" b="1" spc="-10" dirty="0" smtClean="0">
                <a:cs typeface="Arial"/>
              </a:rPr>
              <a:t>основанием для отказа  женщинам, потребляющим </a:t>
            </a:r>
            <a:r>
              <a:rPr lang="ru-RU" b="1" spc="-10" dirty="0" err="1" smtClean="0">
                <a:cs typeface="Arial"/>
              </a:rPr>
              <a:t>наркотики,женщин</a:t>
            </a:r>
            <a:r>
              <a:rPr lang="ru-RU" b="1" spc="-10" dirty="0" smtClean="0">
                <a:cs typeface="Arial"/>
              </a:rPr>
              <a:t>, </a:t>
            </a:r>
            <a:r>
              <a:rPr lang="ru-RU" b="1" spc="-10" dirty="0">
                <a:cs typeface="Arial"/>
              </a:rPr>
              <a:t>живущих </a:t>
            </a:r>
            <a:r>
              <a:rPr lang="ru-RU" b="1" spc="-5" dirty="0">
                <a:cs typeface="Arial"/>
              </a:rPr>
              <a:t>с </a:t>
            </a:r>
            <a:r>
              <a:rPr lang="ru-RU" b="1" spc="-10" dirty="0">
                <a:cs typeface="Arial"/>
              </a:rPr>
              <a:t>ВИЧ, </a:t>
            </a:r>
            <a:r>
              <a:rPr lang="ru-RU" b="1" spc="-5" dirty="0">
                <a:cs typeface="Arial"/>
              </a:rPr>
              <a:t>к </a:t>
            </a:r>
            <a:r>
              <a:rPr lang="ru-RU" b="1" spc="-10" dirty="0">
                <a:cs typeface="Arial"/>
              </a:rPr>
              <a:t>услугам по  поддержке </a:t>
            </a:r>
            <a:r>
              <a:rPr lang="ru-RU" b="1" spc="-5" dirty="0">
                <a:cs typeface="Arial"/>
              </a:rPr>
              <a:t>в </a:t>
            </a:r>
            <a:r>
              <a:rPr lang="ru-RU" b="1" spc="-10" dirty="0">
                <a:cs typeface="Arial"/>
              </a:rPr>
              <a:t>случае</a:t>
            </a:r>
            <a:r>
              <a:rPr lang="ru-RU" b="1" spc="-25" dirty="0">
                <a:cs typeface="Arial"/>
              </a:rPr>
              <a:t> </a:t>
            </a:r>
            <a:r>
              <a:rPr lang="ru-RU" b="1" spc="-10" dirty="0" smtClean="0">
                <a:cs typeface="Arial"/>
              </a:rPr>
              <a:t>насилия.</a:t>
            </a:r>
            <a:r>
              <a:rPr lang="ru-RU" b="1" dirty="0"/>
              <a:t> Стандарт </a:t>
            </a:r>
            <a:r>
              <a:rPr lang="ru-RU" b="1" dirty="0" smtClean="0"/>
              <a:t>оказания специальных </a:t>
            </a:r>
            <a:r>
              <a:rPr lang="ru-RU" b="1" dirty="0"/>
              <a:t>социальных услуг (далее по тексту - ССУ) жертвам бытового насилия» (Приказ Министра МЗ и СР РК от 21.12.2016 г.№1079)</a:t>
            </a:r>
            <a:endParaRPr lang="ru-RU" dirty="0"/>
          </a:p>
          <a:p>
            <a:pPr marL="8466" marR="3386">
              <a:lnSpc>
                <a:spcPct val="115999"/>
              </a:lnSpc>
              <a:spcBef>
                <a:spcPts val="67"/>
              </a:spcBef>
            </a:pPr>
            <a:endParaRPr dirty="0"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13119" y="1851606"/>
            <a:ext cx="5311034" cy="4688291"/>
          </a:xfrm>
          <a:prstGeom prst="rect">
            <a:avLst/>
          </a:prstGeom>
        </p:spPr>
        <p:txBody>
          <a:bodyPr vert="horz" wrap="square" lIns="0" tIns="8466" rIns="0" bIns="0" rtlCol="0">
            <a:spAutoFit/>
          </a:bodyPr>
          <a:lstStyle/>
          <a:p>
            <a:pPr marL="8466" marR="3386">
              <a:lnSpc>
                <a:spcPct val="115999"/>
              </a:lnSpc>
              <a:spcBef>
                <a:spcPts val="67"/>
              </a:spcBef>
            </a:pPr>
            <a:r>
              <a:rPr sz="2000" spc="-3" dirty="0" err="1">
                <a:solidFill>
                  <a:srgbClr val="CB5629"/>
                </a:solidFill>
                <a:cs typeface="Arial"/>
              </a:rPr>
              <a:t>Наличие</a:t>
            </a:r>
            <a:r>
              <a:rPr sz="2000" spc="-3" dirty="0">
                <a:solidFill>
                  <a:srgbClr val="CB5629"/>
                </a:solidFill>
                <a:cs typeface="Arial"/>
              </a:rPr>
              <a:t>  </a:t>
            </a:r>
            <a:r>
              <a:rPr sz="2000" spc="-3" dirty="0" err="1" smtClean="0">
                <a:solidFill>
                  <a:srgbClr val="CB5629"/>
                </a:solidFill>
                <a:cs typeface="Arial"/>
              </a:rPr>
              <a:t>дискриминац</a:t>
            </a:r>
            <a:r>
              <a:rPr sz="2000" dirty="0" err="1" smtClean="0">
                <a:solidFill>
                  <a:srgbClr val="CB5629"/>
                </a:solidFill>
                <a:cs typeface="Arial"/>
              </a:rPr>
              <a:t>и</a:t>
            </a:r>
            <a:r>
              <a:rPr lang="ru-RU" sz="2000" dirty="0" err="1" smtClean="0">
                <a:solidFill>
                  <a:srgbClr val="CB5629"/>
                </a:solidFill>
                <a:cs typeface="Arial"/>
              </a:rPr>
              <a:t>онных</a:t>
            </a:r>
            <a:r>
              <a:rPr lang="ru-RU" sz="2000" dirty="0" smtClean="0">
                <a:solidFill>
                  <a:srgbClr val="CB5629"/>
                </a:solidFill>
                <a:cs typeface="Arial"/>
              </a:rPr>
              <a:t> статей  в НПА и стандартах оказания специальных услуг, являющееся барьером в доступе к кризисным центрам.</a:t>
            </a:r>
          </a:p>
          <a:p>
            <a:pPr marL="8466" marR="3386">
              <a:lnSpc>
                <a:spcPct val="115999"/>
              </a:lnSpc>
              <a:spcBef>
                <a:spcPts val="67"/>
              </a:spcBef>
            </a:pPr>
            <a:endParaRPr lang="ru-RU" sz="2000" dirty="0">
              <a:solidFill>
                <a:srgbClr val="CB5629"/>
              </a:solidFill>
              <a:cs typeface="Arial"/>
            </a:endParaRPr>
          </a:p>
          <a:p>
            <a:pPr marL="8466" marR="3386">
              <a:lnSpc>
                <a:spcPct val="115999"/>
              </a:lnSpc>
              <a:spcBef>
                <a:spcPts val="67"/>
              </a:spcBef>
            </a:pPr>
            <a:r>
              <a:rPr lang="ru-RU" sz="2000" dirty="0" smtClean="0">
                <a:solidFill>
                  <a:srgbClr val="CB5629"/>
                </a:solidFill>
                <a:cs typeface="Arial"/>
              </a:rPr>
              <a:t>Отсутствие условий и </a:t>
            </a:r>
            <a:r>
              <a:rPr lang="ru-RU" sz="2000" dirty="0" err="1" smtClean="0">
                <a:solidFill>
                  <a:srgbClr val="CB5629"/>
                </a:solidFill>
                <a:cs typeface="Arial"/>
              </a:rPr>
              <a:t>услуг,для</a:t>
            </a:r>
            <a:r>
              <a:rPr lang="ru-RU" sz="2000" dirty="0" smtClean="0">
                <a:solidFill>
                  <a:srgbClr val="CB5629"/>
                </a:solidFill>
                <a:cs typeface="Arial"/>
              </a:rPr>
              <a:t> содержания женщин,потребительниц </a:t>
            </a:r>
            <a:r>
              <a:rPr lang="ru-RU" sz="2000" dirty="0" err="1" smtClean="0">
                <a:solidFill>
                  <a:srgbClr val="CB5629"/>
                </a:solidFill>
                <a:cs typeface="Arial"/>
              </a:rPr>
              <a:t>наркотиков,медикаментозного</a:t>
            </a:r>
            <a:r>
              <a:rPr lang="ru-RU" sz="2000" dirty="0" smtClean="0">
                <a:solidFill>
                  <a:srgbClr val="CB5629"/>
                </a:solidFill>
                <a:cs typeface="Arial"/>
              </a:rPr>
              <a:t> лекарственного обеспечения для снятия абстинентного синдрома, дальнейшей ресоциализации с необходимой </a:t>
            </a:r>
            <a:r>
              <a:rPr lang="ru-RU" sz="2000" dirty="0" err="1" smtClean="0">
                <a:solidFill>
                  <a:srgbClr val="CB5629"/>
                </a:solidFill>
                <a:cs typeface="Arial"/>
              </a:rPr>
              <a:t>психокоррекцией</a:t>
            </a:r>
            <a:r>
              <a:rPr lang="ru-RU" sz="2000" dirty="0" smtClean="0">
                <a:solidFill>
                  <a:srgbClr val="CB5629"/>
                </a:solidFill>
                <a:cs typeface="Arial"/>
              </a:rPr>
              <a:t>.</a:t>
            </a:r>
          </a:p>
          <a:p>
            <a:pPr marL="8466" marR="3386">
              <a:lnSpc>
                <a:spcPct val="115999"/>
              </a:lnSpc>
              <a:spcBef>
                <a:spcPts val="67"/>
              </a:spcBef>
            </a:pPr>
            <a:r>
              <a:rPr lang="ru-RU" sz="2000" dirty="0">
                <a:solidFill>
                  <a:srgbClr val="CB5629"/>
                </a:solidFill>
                <a:cs typeface="Arial"/>
              </a:rPr>
              <a:t> </a:t>
            </a:r>
            <a:r>
              <a:rPr lang="ru-RU" sz="2000" dirty="0" smtClean="0">
                <a:solidFill>
                  <a:srgbClr val="CB5629"/>
                </a:solidFill>
                <a:cs typeface="Arial"/>
              </a:rPr>
              <a:t>Стигма и </a:t>
            </a:r>
            <a:r>
              <a:rPr lang="ru-RU" sz="2000" dirty="0" err="1" smtClean="0">
                <a:solidFill>
                  <a:srgbClr val="CB5629"/>
                </a:solidFill>
                <a:cs typeface="Arial"/>
              </a:rPr>
              <a:t>дискриминация,недоверие</a:t>
            </a:r>
            <a:endParaRPr sz="2000" dirty="0">
              <a:cs typeface="Arial"/>
            </a:endParaRPr>
          </a:p>
        </p:txBody>
      </p:sp>
      <p:pic>
        <p:nvPicPr>
          <p:cNvPr id="9" name="Picture 8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203" y="3302687"/>
            <a:ext cx="1265129" cy="1248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22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588" y="209059"/>
            <a:ext cx="10058400" cy="16093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Кейсы обращений женщин потребительниц наркотиков в период ЧС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34214" y="2060782"/>
            <a:ext cx="2755724" cy="640080"/>
          </a:xfrm>
        </p:spPr>
        <p:txBody>
          <a:bodyPr>
            <a:normAutofit/>
          </a:bodyPr>
          <a:lstStyle/>
          <a:p>
            <a:r>
              <a:rPr lang="ru-RU" dirty="0" smtClean="0"/>
              <a:t>Алина,24 </a:t>
            </a:r>
            <a:r>
              <a:rPr lang="ru-RU" dirty="0" err="1" smtClean="0"/>
              <a:t>года,двое</a:t>
            </a:r>
            <a:r>
              <a:rPr lang="ru-RU" dirty="0" smtClean="0"/>
              <a:t> детей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21271" y="2768251"/>
            <a:ext cx="3231715" cy="329184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РС,ЛУН</a:t>
            </a:r>
          </a:p>
          <a:p>
            <a:r>
              <a:rPr lang="ru-RU" dirty="0" smtClean="0"/>
              <a:t>Обратилась через месяц после родов, у ребенка нет свидетельства о рождении, прикрепления к поликлинике и прививок. Алина хочет лечиться от зависимости, но ей не с кем оставить детей и у нее нет документов удостоверяющих личность.</a:t>
            </a:r>
            <a:endParaRPr lang="ru-RU" dirty="0"/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8534399" y="2100448"/>
            <a:ext cx="2653430" cy="640080"/>
          </a:xfrm>
        </p:spPr>
        <p:txBody>
          <a:bodyPr/>
          <a:lstStyle/>
          <a:p>
            <a:r>
              <a:rPr lang="ru-RU" dirty="0" smtClean="0"/>
              <a:t>Марал 29 </a:t>
            </a:r>
            <a:r>
              <a:rPr lang="ru-RU" dirty="0" err="1" smtClean="0"/>
              <a:t>лет,двое</a:t>
            </a:r>
            <a:r>
              <a:rPr lang="ru-RU" dirty="0" smtClean="0"/>
              <a:t> детей</a:t>
            </a:r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2653430" cy="640080"/>
          </a:xfrm>
        </p:spPr>
        <p:txBody>
          <a:bodyPr/>
          <a:lstStyle/>
          <a:p>
            <a:r>
              <a:rPr lang="ru-RU" dirty="0" err="1" smtClean="0"/>
              <a:t>Мадина</a:t>
            </a:r>
            <a:r>
              <a:rPr lang="ru-RU" dirty="0" smtClean="0"/>
              <a:t> 32 года</a:t>
            </a:r>
            <a:endParaRPr lang="ru-RU" dirty="0"/>
          </a:p>
        </p:txBody>
      </p:sp>
      <p:sp>
        <p:nvSpPr>
          <p:cNvPr id="9" name="Объект 3"/>
          <p:cNvSpPr>
            <a:spLocks noGrp="1"/>
          </p:cNvSpPr>
          <p:nvPr>
            <p:ph sz="half" idx="2"/>
          </p:nvPr>
        </p:nvSpPr>
        <p:spPr>
          <a:xfrm>
            <a:off x="1082373" y="2755726"/>
            <a:ext cx="2863325" cy="3291840"/>
          </a:xfrm>
        </p:spPr>
        <p:txBody>
          <a:bodyPr>
            <a:noAutofit/>
          </a:bodyPr>
          <a:lstStyle/>
          <a:p>
            <a:r>
              <a:rPr lang="ru-RU" sz="1800" dirty="0" smtClean="0"/>
              <a:t>РС,ЛУН</a:t>
            </a:r>
            <a:endParaRPr lang="en-US" sz="1800" dirty="0" smtClean="0"/>
          </a:p>
          <a:p>
            <a:r>
              <a:rPr lang="ru-RU" sz="1800" dirty="0" smtClean="0"/>
              <a:t>Клиент нанес ножевое ранение в ногу, область </a:t>
            </a:r>
            <a:r>
              <a:rPr lang="ru-RU" sz="1800" dirty="0" err="1" smtClean="0"/>
              <a:t>ступни,высокая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темпиратура</a:t>
            </a:r>
            <a:r>
              <a:rPr lang="ru-RU" sz="1800" dirty="0" smtClean="0"/>
              <a:t> документов нет, ПЦР тест на КОВИД нет. В полицию обращаться отказывается, так как состоит на учете как лицо, оказывающее интим услуги за деньги. Был вызов скорой медицинской помощи, отказ в госпитализации.</a:t>
            </a:r>
            <a:endParaRPr lang="ru-RU" sz="1800" dirty="0"/>
          </a:p>
        </p:txBody>
      </p:sp>
      <p:sp>
        <p:nvSpPr>
          <p:cNvPr id="11" name="Объект 3"/>
          <p:cNvSpPr>
            <a:spLocks noGrp="1"/>
          </p:cNvSpPr>
          <p:nvPr>
            <p:ph sz="half" idx="2"/>
          </p:nvPr>
        </p:nvSpPr>
        <p:spPr>
          <a:xfrm>
            <a:off x="8104340" y="2795391"/>
            <a:ext cx="3083491" cy="32918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ЛЖВ,ЛУН</a:t>
            </a:r>
          </a:p>
          <a:p>
            <a:r>
              <a:rPr lang="ru-RU" dirty="0" smtClean="0"/>
              <a:t>Обратилась на 36 неделе беременности, избил муж, выбил два передних зуба, осталась на улице без средств к существованию, в полицию не обращалась, так как употребляет ПАВ. </a:t>
            </a:r>
            <a:r>
              <a:rPr lang="ru-RU" dirty="0"/>
              <a:t>Н</a:t>
            </a:r>
            <a:r>
              <a:rPr lang="ru-RU" dirty="0" smtClean="0"/>
              <a:t>ет доступа к АРВ, из за отсутствия с рождения документов удостоверяющих личность.</a:t>
            </a:r>
          </a:p>
          <a:p>
            <a:endParaRPr lang="ru-RU" dirty="0"/>
          </a:p>
        </p:txBody>
      </p:sp>
      <p:sp>
        <p:nvSpPr>
          <p:cNvPr id="13" name="Sound"/>
          <p:cNvSpPr>
            <a:spLocks noEditPoints="1" noChangeArrowheads="1"/>
          </p:cNvSpPr>
          <p:nvPr/>
        </p:nvSpPr>
        <p:spPr bwMode="auto">
          <a:xfrm>
            <a:off x="6687390" y="1021658"/>
            <a:ext cx="1404423" cy="1233027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75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2093DC-EFCD-4A36-9D17-B5CCBDC179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>Основными </a:t>
            </a:r>
            <a:r>
              <a:rPr lang="ru-RU" sz="2000" b="1" dirty="0"/>
              <a:t>системными нарушениями прав </a:t>
            </a:r>
            <a:r>
              <a:rPr lang="ru-RU" sz="2000" b="1" dirty="0" smtClean="0"/>
              <a:t> </a:t>
            </a:r>
            <a:r>
              <a:rPr lang="ru-RU" sz="2000" b="1" dirty="0"/>
              <a:t>женщин ключевых групп населения - женщин, употребляющих наркотики, работниц секса  и женщин, живущих с ВИЧ являются: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ABEBF0-8DE7-48A4-8254-79638BD1B23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dirty="0"/>
              <a:t>Лишение родительских прав и опеки над детьми; принудительное </a:t>
            </a:r>
            <a:r>
              <a:rPr lang="ru-RU" dirty="0" smtClean="0"/>
              <a:t>лечение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доступа к лечению наркозависимых, включая ОЗТ, для беременных </a:t>
            </a:r>
            <a:r>
              <a:rPr lang="ru-RU" dirty="0" smtClean="0"/>
              <a:t>женщин;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доступа к качественной защите репродуктивного здоровья и услугам по      профилактике, тестированию и лечению </a:t>
            </a:r>
            <a:r>
              <a:rPr lang="ru-RU" dirty="0" smtClean="0"/>
              <a:t>ВИЧ</a:t>
            </a:r>
          </a:p>
          <a:p>
            <a:r>
              <a:rPr lang="ru-RU" dirty="0" smtClean="0"/>
              <a:t>Принуждение </a:t>
            </a:r>
            <a:r>
              <a:rPr lang="ru-RU" dirty="0"/>
              <a:t>к </a:t>
            </a:r>
            <a:r>
              <a:rPr lang="ru-RU" dirty="0" smtClean="0"/>
              <a:t>аборту;</a:t>
            </a:r>
          </a:p>
          <a:p>
            <a:r>
              <a:rPr lang="ru-RU" dirty="0" smtClean="0"/>
              <a:t>Нарушение </a:t>
            </a:r>
            <a:r>
              <a:rPr lang="ru-RU" dirty="0"/>
              <a:t>трудовых прав в связи с употреблением наркотиков или зависимости от </a:t>
            </a:r>
            <a:r>
              <a:rPr lang="ru-RU" dirty="0" smtClean="0"/>
              <a:t>наркотиков;</a:t>
            </a:r>
          </a:p>
          <a:p>
            <a:r>
              <a:rPr lang="ru-RU" dirty="0" smtClean="0"/>
              <a:t>Нарушение </a:t>
            </a:r>
            <a:r>
              <a:rPr lang="ru-RU" dirty="0"/>
              <a:t>права на образование в связи с употреблением наркотиков или </a:t>
            </a:r>
            <a:r>
              <a:rPr lang="ru-RU" dirty="0" smtClean="0"/>
              <a:t>зависимостью;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доступа к приютам (кризисным центрам и т.д.) и службам защиты в случае бытового </a:t>
            </a:r>
            <a:r>
              <a:rPr lang="ru-RU" dirty="0" smtClean="0"/>
              <a:t>насилия;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доступа к юридическим </a:t>
            </a:r>
            <a:r>
              <a:rPr lang="ru-RU" dirty="0" smtClean="0"/>
              <a:t>услугам;</a:t>
            </a:r>
          </a:p>
          <a:p>
            <a:r>
              <a:rPr lang="ru-RU" dirty="0" smtClean="0"/>
              <a:t>Насилие </a:t>
            </a:r>
            <a:r>
              <a:rPr lang="ru-RU" dirty="0"/>
              <a:t>со стороны </a:t>
            </a:r>
            <a:r>
              <a:rPr lang="ru-RU" dirty="0" err="1" smtClean="0"/>
              <a:t>партнера,полиции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Назначение </a:t>
            </a:r>
            <a:r>
              <a:rPr lang="ru-RU" dirty="0"/>
              <a:t>наказания по преступлениям, связанным с наркотиками без учета гендерных вопросов.</a:t>
            </a: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9" name="Picture 5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6578" y="2167004"/>
            <a:ext cx="922630" cy="92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6578" y="1427968"/>
            <a:ext cx="922631" cy="739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Program Files\Microsoft Office\MEDIA\OFFICE14\Lines\BD14997_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390900"/>
            <a:ext cx="45720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Program Files\Microsoft Office\MEDIA\OFFICE14\Lines\BD14882_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390900"/>
            <a:ext cx="45720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58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D08D8-C2D6-4CDC-AA6E-940D9E20A8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800" dirty="0"/>
              <a:t>Экономическое положение во время карантина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BA0F-A1A1-4A19-A1CB-86570550F56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Большинство участниц опроса (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85,1%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отметили, что во время карантина они и их семьи в той или иной мере потеряли доходы. У большинства из них (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76,2%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материальные потери были очень высокими – от 50% до 100% от уровня дохода.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половины </a:t>
            </a:r>
            <a:r>
              <a:rPr lang="ru-RU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женщин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них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нет каких-либо резервов/сбережений и им неоткуда ждать помощи. Остальные имеют очень небольшие денежные резервы на случай потери всех доходов.  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Большинство опрошенных (83%) во время карантина подавали заявку на получение пособия (42 500 тенге). Больше половины из них (58%) получили отказ.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09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D08D8-C2D6-4CDC-AA6E-940D9E20A8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800" smtClean="0"/>
              <a:t>Психо-эмоциональное </a:t>
            </a:r>
            <a:r>
              <a:rPr lang="ru-RU" sz="2800" dirty="0"/>
              <a:t>состояние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BA0F-A1A1-4A19-A1CB-86570550F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6686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обследуемой категории женщин чаще характерна низкая удовлетворенность условиями своей жизни и подавленное, тревожное психоэмоциональное состояние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50,6% - не устраивают условия их жизни.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32,4% - испытывает раздражение, тревожность и еще 21,6% – страх, безнадежность, отчаяние. 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35,8% - сталкиваются с плохим обращением дома.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27,7% - отметили, что их выгоняли из 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дома.</a:t>
            </a:r>
          </a:p>
          <a:p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54,1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- отметили, что лишены поддержки 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семьи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49,3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- находятся в состоянии 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депрессии.</a:t>
            </a:r>
          </a:p>
          <a:p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41,9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- находятся в экономической зависимости от своего мужа/партнера или других членов семьи. </a:t>
            </a: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534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D08D8-C2D6-4CDC-AA6E-940D9E20A8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800" dirty="0"/>
              <a:t>Стигматизация и дискриминация в сфере сексуального и репродуктивного здоровья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93DDBE7-A3D4-40D7-A5C9-F0D6AA6205B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86362924"/>
              </p:ext>
            </p:extLst>
          </p:nvPr>
        </p:nvGraphicFramePr>
        <p:xfrm>
          <a:off x="1069975" y="2193925"/>
          <a:ext cx="4754563" cy="397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>
            <a:extLst>
              <a:ext uri="{FF2B5EF4-FFF2-40B4-BE49-F238E27FC236}">
                <a16:creationId xmlns:a16="http://schemas.microsoft.com/office/drawing/2014/main" id="{5167A838-B058-4BAF-B65B-929F221B7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Самой частой причиной (в 20,9% случаев) почему женщина не посещает гинеколога в медучреждении по месту жительства, является страх, что будет нарушена конфиденциальность информации, </a:t>
            </a:r>
            <a:r>
              <a:rPr lang="ru-RU" sz="1700" dirty="0" smtClean="0"/>
              <a:t>о ее </a:t>
            </a:r>
            <a:r>
              <a:rPr lang="ru-RU" sz="1700" dirty="0" err="1" smtClean="0"/>
              <a:t>наркопотреблении</a:t>
            </a:r>
            <a:r>
              <a:rPr lang="ru-RU" sz="1700" dirty="0" smtClean="0"/>
              <a:t> или наличия статусе </a:t>
            </a:r>
            <a:r>
              <a:rPr lang="ru-RU" sz="1700" dirty="0"/>
              <a:t>ВИЧ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18,9% ответили, что в медицинской организации </a:t>
            </a:r>
            <a:r>
              <a:rPr lang="ru-RU" sz="1700" dirty="0" smtClean="0"/>
              <a:t>не обслуживают из за отсутствия прикрепления к </a:t>
            </a:r>
            <a:r>
              <a:rPr lang="ru-RU" sz="1700" dirty="0" err="1" smtClean="0"/>
              <a:t>поликлинике,прописки,отчислений</a:t>
            </a:r>
            <a:r>
              <a:rPr lang="ru-RU" sz="1700" dirty="0" smtClean="0"/>
              <a:t> ФОМС</a:t>
            </a:r>
            <a:endParaRPr lang="ru-RU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11,5% случаев, женщины были не удовлетворены квалификацией или этикой поведения врача.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/>
              <a:t>Каждая десятая респондентка (10,1%) отметила, что ей отказали в гинекологических услугах в медучреждении по месту жительства.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74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D08D8-C2D6-4CDC-AA6E-940D9E20A8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Насилие в отношении женщин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2FBA0F-A1A1-4A19-A1CB-86570550F56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Распространены жестокие формы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физического насилия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отношении женщин со стороны мужа/партнера/партнерки: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45,2% опрошенных женщин получали пощечины или в них бросали предметами, которые могли поранить.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40,3% респонденток отметили, что их толкали или дергали за волосы.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38,7% - били кулаками или предметами, которые могли их поранить.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33,1% - пинали, тащили или избивали их мужья/партнеры.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У 32,3% - душили или намеренно наносили ожоги.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32,5% - угрожали или действительно использовали оружие/нож против них.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617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4785</TotalTime>
  <Words>1471</Words>
  <Application>Microsoft Office PowerPoint</Application>
  <PresentationFormat>Широкоэкранный</PresentationFormat>
  <Paragraphs>88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Calibri</vt:lpstr>
      <vt:lpstr>Cambria</vt:lpstr>
      <vt:lpstr>Rockwell</vt:lpstr>
      <vt:lpstr>Rockwell Condensed</vt:lpstr>
      <vt:lpstr>Symbol</vt:lpstr>
      <vt:lpstr>Times New Roman</vt:lpstr>
      <vt:lpstr>Wingdings</vt:lpstr>
      <vt:lpstr>Дерево</vt:lpstr>
      <vt:lpstr>Барьеры в доступе к кризисным центрам, в случае насилия, среди женщин,потребительниц ПАВ, выявленные  В ПЕРИОД ПАНДЕМИИ  COVID-19 В КАЗАХСТАНЕ</vt:lpstr>
      <vt:lpstr>Места убежища по г.Алматы,для женщин,пострадавших от насилия и службы по защите женщин,пострадавших от насилия.</vt:lpstr>
      <vt:lpstr>Почему доступ в кризисные центры для  женщин,потребляющих наркотики ограничен?</vt:lpstr>
      <vt:lpstr>Кейсы обращений женщин потребительниц наркотиков в период ЧС </vt:lpstr>
      <vt:lpstr>  Основными системными нарушениями прав  женщин ключевых групп населения - женщин, употребляющих наркотики, работниц секса  и женщин, живущих с ВИЧ являются:  </vt:lpstr>
      <vt:lpstr>Экономическое положение во время карантина</vt:lpstr>
      <vt:lpstr>Психо-эмоциональное состояние</vt:lpstr>
      <vt:lpstr>Стигматизация и дискриминация в сфере сексуального и репродуктивного здоровья</vt:lpstr>
      <vt:lpstr>Насилие в отношении женщин</vt:lpstr>
      <vt:lpstr>Насилие в отношении женщин</vt:lpstr>
      <vt:lpstr>выводы</vt:lpstr>
      <vt:lpstr>                                               Рекомендации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БЫСТРАЯ ОЦЕНКА ПРОБЛЕМ И ПОТРЕБНОСТЕЙ ЖЕНЩИН, ЖИВУЩИХ С ВИЧ И ЗАТРОНУТЫХ ВИЧ, ПРЕДСТАВИТЕЛЬНИЦ КЛЮЧЕВЫХ ГРУПП НАСЕЛЕНИЯ В ПЕРИОД ПАНДЕМИИ  COVID-19 В КАЗАХСТАНЕ</dc:title>
  <dc:creator>Botagoz</dc:creator>
  <cp:lastModifiedBy>Вера Макатер</cp:lastModifiedBy>
  <cp:revision>77</cp:revision>
  <dcterms:created xsi:type="dcterms:W3CDTF">2020-12-11T05:37:06Z</dcterms:created>
  <dcterms:modified xsi:type="dcterms:W3CDTF">2022-12-06T07:55:44Z</dcterms:modified>
</cp:coreProperties>
</file>